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4" r:id="rId4"/>
    <p:sldId id="259" r:id="rId5"/>
    <p:sldId id="260" r:id="rId6"/>
    <p:sldId id="265" r:id="rId7"/>
    <p:sldId id="268" r:id="rId8"/>
    <p:sldId id="275" r:id="rId9"/>
    <p:sldId id="261" r:id="rId10"/>
    <p:sldId id="262" r:id="rId11"/>
    <p:sldId id="263" r:id="rId12"/>
    <p:sldId id="266" r:id="rId13"/>
    <p:sldId id="269" r:id="rId14"/>
    <p:sldId id="270" r:id="rId15"/>
    <p:sldId id="267" r:id="rId16"/>
    <p:sldId id="271" r:id="rId17"/>
    <p:sldId id="276" r:id="rId18"/>
    <p:sldId id="277" r:id="rId19"/>
    <p:sldId id="278" r:id="rId20"/>
    <p:sldId id="257" r:id="rId21"/>
    <p:sldId id="279" r:id="rId22"/>
    <p:sldId id="280" r:id="rId23"/>
    <p:sldId id="274" r:id="rId24"/>
    <p:sldId id="27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6674" autoAdjust="0"/>
  </p:normalViewPr>
  <p:slideViewPr>
    <p:cSldViewPr snapToGrid="0">
      <p:cViewPr varScale="1">
        <p:scale>
          <a:sx n="104" d="100"/>
          <a:sy n="104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1C1A-7050-421E-A124-8FAE0EAEAC5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1B38E-764C-401E-8B32-D7BBBCD2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42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2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deep</a:t>
            </a:r>
            <a:r>
              <a:rPr lang="en-US" baseline="0" dirty="0"/>
              <a:t> dive, just mention components and overview of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deep</a:t>
            </a:r>
            <a:r>
              <a:rPr lang="en-US" baseline="0" dirty="0"/>
              <a:t> dive, just mention components and overview of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deep</a:t>
            </a:r>
            <a:r>
              <a:rPr lang="en-US" baseline="0" dirty="0"/>
              <a:t> dive, just mention components and overview of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  <a:p>
            <a:endParaRPr lang="en-US" dirty="0"/>
          </a:p>
          <a:p>
            <a:r>
              <a:rPr lang="en-US" dirty="0"/>
              <a:t>Reduce Resources</a:t>
            </a:r>
            <a:r>
              <a:rPr lang="en-US" baseline="0" dirty="0"/>
              <a:t> Need to Run and Maintain</a:t>
            </a:r>
          </a:p>
          <a:p>
            <a:r>
              <a:rPr lang="en-US" baseline="0" dirty="0"/>
              <a:t>Reduce Complexity / Unnecessary Functionality</a:t>
            </a:r>
            <a:endParaRPr lang="en-US" dirty="0"/>
          </a:p>
          <a:p>
            <a:r>
              <a:rPr lang="en-US" dirty="0"/>
              <a:t>Achieve</a:t>
            </a:r>
            <a:r>
              <a:rPr lang="en-US" baseline="0" dirty="0"/>
              <a:t> High Concurrency and High Availability</a:t>
            </a:r>
          </a:p>
          <a:p>
            <a:r>
              <a:rPr lang="en-US" baseline="0" dirty="0"/>
              <a:t>Maintain Banner Roles Functionality</a:t>
            </a:r>
          </a:p>
          <a:p>
            <a:r>
              <a:rPr lang="en-US" baseline="0" dirty="0"/>
              <a:t>Maintain Banner “Channels”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4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4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7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5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details, just teaser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3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0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  <a:p>
            <a:endParaRPr lang="en-US" dirty="0"/>
          </a:p>
          <a:p>
            <a:r>
              <a:rPr lang="en-US" dirty="0"/>
              <a:t>Reduce Resources</a:t>
            </a:r>
            <a:r>
              <a:rPr lang="en-US" baseline="0" dirty="0"/>
              <a:t> Need to Run and Maintain</a:t>
            </a:r>
          </a:p>
          <a:p>
            <a:r>
              <a:rPr lang="en-US" baseline="0" dirty="0"/>
              <a:t>Reduce Complexity / Unnecessary Functionality</a:t>
            </a:r>
            <a:endParaRPr lang="en-US" dirty="0"/>
          </a:p>
          <a:p>
            <a:r>
              <a:rPr lang="en-US" dirty="0"/>
              <a:t>Achieve</a:t>
            </a:r>
            <a:r>
              <a:rPr lang="en-US" baseline="0" dirty="0"/>
              <a:t> High Concurrency and High Availability</a:t>
            </a:r>
          </a:p>
          <a:p>
            <a:r>
              <a:rPr lang="en-US" baseline="0" dirty="0"/>
              <a:t>Maintain Banner Roles Functionality</a:t>
            </a:r>
          </a:p>
          <a:p>
            <a:r>
              <a:rPr lang="en-US" baseline="0" dirty="0"/>
              <a:t>Maintain Banner “Channels” Functionality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B38E-764C-401E-8B32-D7BBBCD28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943327"/>
            <a:ext cx="12192000" cy="914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55" y="514245"/>
            <a:ext cx="9582007" cy="354462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an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Agile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First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Banner Integrated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and 	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Highly Available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Portal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3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Open Source Software 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47" y="5028381"/>
            <a:ext cx="7566172" cy="6906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1 – Demonstration, Rationale, and Overview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2647" y="6069514"/>
            <a:ext cx="4657903" cy="79348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Albert Holtsclaw</a:t>
            </a:r>
          </a:p>
          <a:p>
            <a:r>
              <a:rPr lang="en-US" sz="1200" dirty="0">
                <a:solidFill>
                  <a:srgbClr val="002060"/>
                </a:solidFill>
              </a:rPr>
              <a:t>Database Administrator</a:t>
            </a:r>
            <a:b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ETSU_h_123 28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71" y="6069514"/>
            <a:ext cx="3102695" cy="6625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5943327"/>
            <a:ext cx="12192000" cy="0"/>
          </a:xfrm>
          <a:prstGeom prst="line">
            <a:avLst/>
          </a:prstGeom>
          <a:ln w="28575">
            <a:solidFill>
              <a:srgbClr val="FAB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3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Features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09450"/>
              </p:ext>
            </p:extLst>
          </p:nvPr>
        </p:nvGraphicFramePr>
        <p:xfrm>
          <a:off x="145913" y="1283873"/>
          <a:ext cx="11848291" cy="5389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3323">
                  <a:extLst>
                    <a:ext uri="{9D8B030D-6E8A-4147-A177-3AD203B41FA5}">
                      <a16:colId xmlns:a16="http://schemas.microsoft.com/office/drawing/2014/main" val="1765004328"/>
                    </a:ext>
                  </a:extLst>
                </a:gridCol>
                <a:gridCol w="1654051">
                  <a:extLst>
                    <a:ext uri="{9D8B030D-6E8A-4147-A177-3AD203B41FA5}">
                      <a16:colId xmlns:a16="http://schemas.microsoft.com/office/drawing/2014/main" val="3772987329"/>
                    </a:ext>
                  </a:extLst>
                </a:gridCol>
                <a:gridCol w="1736753">
                  <a:extLst>
                    <a:ext uri="{9D8B030D-6E8A-4147-A177-3AD203B41FA5}">
                      <a16:colId xmlns:a16="http://schemas.microsoft.com/office/drawing/2014/main" val="1430375468"/>
                    </a:ext>
                  </a:extLst>
                </a:gridCol>
                <a:gridCol w="2501752">
                  <a:extLst>
                    <a:ext uri="{9D8B030D-6E8A-4147-A177-3AD203B41FA5}">
                      <a16:colId xmlns:a16="http://schemas.microsoft.com/office/drawing/2014/main" val="2725383342"/>
                    </a:ext>
                  </a:extLst>
                </a:gridCol>
                <a:gridCol w="1832412">
                  <a:extLst>
                    <a:ext uri="{9D8B030D-6E8A-4147-A177-3AD203B41FA5}">
                      <a16:colId xmlns:a16="http://schemas.microsoft.com/office/drawing/2014/main" val="3347468052"/>
                    </a:ext>
                  </a:extLst>
                </a:gridCol>
              </a:tblGrid>
              <a:tr h="631603">
                <a:tc>
                  <a:txBody>
                    <a:bodyPr/>
                    <a:lstStyle/>
                    <a:p>
                      <a:r>
                        <a:rPr lang="en-US" sz="13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Luminis</a:t>
                      </a:r>
                      <a:r>
                        <a:rPr lang="en-US" sz="13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Luminis</a:t>
                      </a:r>
                      <a:r>
                        <a:rPr lang="en-US" sz="1300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Ellucian</a:t>
                      </a:r>
                      <a:r>
                        <a:rPr lang="en-US" sz="1300" dirty="0"/>
                        <a:t> Portal / </a:t>
                      </a:r>
                      <a:r>
                        <a:rPr lang="en-US" sz="1300" dirty="0" err="1"/>
                        <a:t>Sharepoint</a:t>
                      </a:r>
                      <a:r>
                        <a:rPr lang="en-US" sz="1300" dirty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What</a:t>
                      </a:r>
                      <a:r>
                        <a:rPr lang="en-US" sz="1300" baseline="0" dirty="0"/>
                        <a:t> we need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42847"/>
                  </a:ext>
                </a:extLst>
              </a:tr>
              <a:tr h="458820">
                <a:tc>
                  <a:txBody>
                    <a:bodyPr/>
                    <a:lstStyle/>
                    <a:p>
                      <a:r>
                        <a:rPr lang="en-US" sz="1300" dirty="0"/>
                        <a:t>Role-based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29464"/>
                  </a:ext>
                </a:extLst>
              </a:tr>
              <a:tr h="631603">
                <a:tc>
                  <a:txBody>
                    <a:bodyPr/>
                    <a:lstStyle/>
                    <a:p>
                      <a:r>
                        <a:rPr lang="en-US" sz="1300" dirty="0"/>
                        <a:t>Banner-integrated</a:t>
                      </a:r>
                      <a:r>
                        <a:rPr lang="en-US" sz="1300" baseline="0" dirty="0"/>
                        <a:t> Content / Channels / Portlets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Portlets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Web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93961"/>
                  </a:ext>
                </a:extLst>
              </a:tr>
              <a:tr h="443183">
                <a:tc>
                  <a:txBody>
                    <a:bodyPr/>
                    <a:lstStyle/>
                    <a:p>
                      <a:r>
                        <a:rPr lang="en-US" sz="1300" dirty="0"/>
                        <a:t>Announcements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04916"/>
                  </a:ext>
                </a:extLst>
              </a:tr>
              <a:tr h="631603">
                <a:tc>
                  <a:txBody>
                    <a:bodyPr/>
                    <a:lstStyle/>
                    <a:p>
                      <a:r>
                        <a:rPr lang="en-US" sz="1300" dirty="0"/>
                        <a:t>Mobile Friendly /</a:t>
                      </a:r>
                      <a:r>
                        <a:rPr lang="en-US" sz="1300" baseline="0" dirty="0"/>
                        <a:t> Responsive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lp5-theme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Bootstrap</a:t>
                      </a:r>
                      <a:r>
                        <a:rPr lang="en-US" sz="1300" baseline="0" dirty="0"/>
                        <a:t> 3.0 </a:t>
                      </a:r>
                      <a:r>
                        <a:rPr lang="en-US" sz="1300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9678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Single Sign</a:t>
                      </a:r>
                      <a:r>
                        <a:rPr lang="en-US" sz="1300" baseline="0" dirty="0"/>
                        <a:t>-on / SSO/ CAS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EIS ?</a:t>
                      </a:r>
                      <a:r>
                        <a:rPr lang="en-US" sz="1300" baseline="0" dirty="0"/>
                        <a:t> 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73483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Customizable tab / “homepage”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08731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Built-in Email /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External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12035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File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9124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Message 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35297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News Module</a:t>
                      </a:r>
                      <a:r>
                        <a:rPr lang="en-US" sz="1300" baseline="0" dirty="0"/>
                        <a:t> / Aggregator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5941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sz="1300" dirty="0"/>
                        <a:t>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0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6"/>
            <a:ext cx="869514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Concerns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675" y="1224059"/>
            <a:ext cx="63495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Luminis</a:t>
            </a:r>
            <a:r>
              <a:rPr lang="en-US" sz="2000" dirty="0"/>
              <a:t> 5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Cost (Hardware / Maintenance)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Complexity (DB + LDAP </a:t>
            </a:r>
            <a:r>
              <a:rPr lang="en-US" sz="1400" dirty="0" err="1"/>
              <a:t>config</a:t>
            </a:r>
            <a:r>
              <a:rPr lang="en-US" sz="1400" dirty="0"/>
              <a:t>. store, Admin Node, Web Nodes, Jackrabbit repo., etc.)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“</a:t>
            </a:r>
            <a:r>
              <a:rPr lang="en-US" sz="1400" dirty="0" err="1"/>
              <a:t>Enterprisey</a:t>
            </a:r>
            <a:r>
              <a:rPr lang="en-US" sz="1400" dirty="0"/>
              <a:t>” – unneeded features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Support / Official and Community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Java / Performance / Scalability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Accessibility issues may require plugins 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Bootstrap Accessibility Plugin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Ellucian</a:t>
            </a:r>
            <a:r>
              <a:rPr lang="en-US" sz="2000" dirty="0"/>
              <a:t> Portal / SharePoint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Cost (Hardware, Software - SharePoint, Maintenance)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Complexity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Support / Official and Community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Less Mature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6" t="13759" r="32777" b="1280"/>
          <a:stretch/>
        </p:blipFill>
        <p:spPr>
          <a:xfrm>
            <a:off x="6830291" y="1131696"/>
            <a:ext cx="5101219" cy="4853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84293" y="6211670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https://www.lumdev.net/node/13519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6"/>
            <a:ext cx="104500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Custom Build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493" y="1162102"/>
            <a:ext cx="103673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Joomla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Pros</a:t>
            </a:r>
            <a:endParaRPr lang="en-US" sz="2000" dirty="0"/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Large community – widespread use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Out-of-the-box CMS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Community extensions often locked behind paywall or license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Unknown scalability or performance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WordPress</a:t>
            </a:r>
            <a:endParaRPr lang="en-US" sz="2000" dirty="0"/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Tons of plugins, themes, and community support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Large community – widespread use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Requires customization to behave as “true” CMS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Roles integration difficult / one role per user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Common target for exploits</a:t>
            </a:r>
          </a:p>
        </p:txBody>
      </p:sp>
    </p:spTree>
    <p:extLst>
      <p:ext uri="{BB962C8B-B14F-4D97-AF65-F5344CB8AC3E}">
        <p14:creationId xmlns:p14="http://schemas.microsoft.com/office/powerpoint/2010/main" val="392473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6"/>
            <a:ext cx="987740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Custom Choices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202" y="1182551"/>
            <a:ext cx="1036732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Plone</a:t>
            </a:r>
            <a:endParaRPr lang="en-US" sz="2400" dirty="0"/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Highly secure (few CVEs – Common Vulnerabilities and Exposures)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Accessible and scalable out of the box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Limited features and fewer community modules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Bulky and potentially difficult to manage and maintain 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Niche market / smaller support community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Uportal</a:t>
            </a:r>
            <a:r>
              <a:rPr lang="en-US" sz="2000" dirty="0"/>
              <a:t> and </a:t>
            </a:r>
            <a:r>
              <a:rPr lang="en-US" sz="2000" dirty="0" err="1"/>
              <a:t>Liferay</a:t>
            </a:r>
            <a:endParaRPr lang="en-US" sz="2000" dirty="0"/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Both dismissed due to relationship with </a:t>
            </a:r>
            <a:r>
              <a:rPr lang="en-US" sz="1600" dirty="0" err="1"/>
              <a:t>Luminis</a:t>
            </a:r>
            <a:r>
              <a:rPr lang="en-US" sz="1600" dirty="0"/>
              <a:t> 4 and 5 platforms respectively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Missing Banner integration compared to </a:t>
            </a:r>
            <a:r>
              <a:rPr lang="en-US" sz="1600" dirty="0" err="1"/>
              <a:t>Luminis</a:t>
            </a:r>
            <a:r>
              <a:rPr lang="en-US" sz="1600" dirty="0"/>
              <a:t> with the same base platform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“might as well go with </a:t>
            </a:r>
            <a:r>
              <a:rPr lang="en-US" sz="1600" dirty="0" err="1"/>
              <a:t>Luminis</a:t>
            </a:r>
            <a:r>
              <a:rPr lang="en-US" sz="1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62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6"/>
            <a:ext cx="987740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Custom Choices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202" y="1182551"/>
            <a:ext cx="103673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Drupal 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Huge community of quality / free modules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Documented case studies and sample configurations for performance and scalability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Highly extendable / modifiable through conventions and existing modules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Mature code base (Drupal 7) and multiple years remain on security updates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Huge support community and examples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Popularity – common target for exploits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Framework design </a:t>
            </a:r>
          </a:p>
          <a:p>
            <a:pPr lvl="3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Multiple ways of accomplishing goal</a:t>
            </a:r>
          </a:p>
          <a:p>
            <a:pPr lvl="3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official “best practices” and inconsistent community solutions</a:t>
            </a:r>
          </a:p>
        </p:txBody>
      </p:sp>
    </p:spTree>
    <p:extLst>
      <p:ext uri="{BB962C8B-B14F-4D97-AF65-F5344CB8AC3E}">
        <p14:creationId xmlns:p14="http://schemas.microsoft.com/office/powerpoint/2010/main" val="306247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4"/>
            <a:ext cx="86951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Analyzing the Options: Drupal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0821" y="1339569"/>
            <a:ext cx="11198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GRAMMYs / Grammy.com Case Study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https://www.lullabot.com/podcasts/drupalizeme-podcast/grammycom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https://www.lullabot.com/articles/drupal-wins-grammycom</a:t>
            </a:r>
            <a:endParaRPr lang="en-US" sz="3200" dirty="0"/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Whitehouse.Gov</a:t>
            </a:r>
            <a:endParaRPr lang="en-US" sz="3200" dirty="0"/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https://www.drupal.org/whitehouse-gov-launches-on-drupal-engages-community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Others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University of Oxford, NBC, BBC, MTV, 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Weather Channel, The Official Beatles Website</a:t>
            </a:r>
            <a:endParaRPr lang="en-US" sz="3200" dirty="0"/>
          </a:p>
        </p:txBody>
      </p:sp>
      <p:pic>
        <p:nvPicPr>
          <p:cNvPr id="1026" name="Picture 2" descr="https://upload.wikimedia.org/wikipedia/commons/thumb/c/c4/The_Beatles_in_America.JPG/800px-The_Beatles_in_Amer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28589"/>
          <a:stretch/>
        </p:blipFill>
        <p:spPr bwMode="auto">
          <a:xfrm>
            <a:off x="7455529" y="4221019"/>
            <a:ext cx="4375857" cy="227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2842" y="6026008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“Try thinking more, if just for your own sake”</a:t>
            </a:r>
          </a:p>
        </p:txBody>
      </p:sp>
    </p:spTree>
    <p:extLst>
      <p:ext uri="{BB962C8B-B14F-4D97-AF65-F5344CB8AC3E}">
        <p14:creationId xmlns:p14="http://schemas.microsoft.com/office/powerpoint/2010/main" val="139098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5"/>
            <a:ext cx="86951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Drupal: Portal Overview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0202" y="1182551"/>
            <a:ext cx="103673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Components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Custom Modules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Banner Roles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Banner Channels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Community Modules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CAS, Panels, Panes, Panel Schedules, and more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Custom Sub-theme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Based on Bootstrap 3, custom layouts, template overrides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Focus on usability and accessibility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Integration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Ellucian</a:t>
            </a:r>
            <a:r>
              <a:rPr lang="en-US" dirty="0"/>
              <a:t> Ethos Identity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Formerly </a:t>
            </a:r>
            <a:r>
              <a:rPr lang="en-US" sz="1600" dirty="0" err="1"/>
              <a:t>Ellucian</a:t>
            </a:r>
            <a:r>
              <a:rPr lang="en-US" sz="1600" dirty="0"/>
              <a:t> Identity Service (EIS) </a:t>
            </a:r>
          </a:p>
          <a:p>
            <a:pPr marL="1371566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CAS for BEIS </a:t>
            </a:r>
            <a:r>
              <a:rPr lang="en-US" sz="1600" dirty="0" err="1"/>
              <a:t>SSOManager</a:t>
            </a:r>
            <a:r>
              <a:rPr lang="en-US" sz="1600" dirty="0"/>
              <a:t> (INB, SSB) / Workflow / </a:t>
            </a:r>
            <a:r>
              <a:rPr lang="en-US" sz="1600" dirty="0" err="1"/>
              <a:t>DegreeWorks</a:t>
            </a:r>
            <a:r>
              <a:rPr lang="en-US" sz="1600" dirty="0"/>
              <a:t> / </a:t>
            </a:r>
            <a:r>
              <a:rPr lang="en-US" sz="1600" dirty="0" err="1"/>
              <a:t>ePrint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21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5"/>
            <a:ext cx="86951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Drupal: Banner Roles Module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0202" y="1182551"/>
            <a:ext cx="103673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Relies on community CAS module to create user account on CAS first login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Uses Drupal Hooks framework for </a:t>
            </a:r>
            <a:r>
              <a:rPr lang="en-US" dirty="0" err="1"/>
              <a:t>hook_user_login</a:t>
            </a:r>
            <a:endParaRPr lang="en-US" dirty="0"/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Syncs roles for CAS-authenticated, non-admin users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Fetches roles from custom PL/SQL package through custom DAD on SSB server</a:t>
            </a:r>
          </a:p>
          <a:p>
            <a:pPr marL="1371589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DRUP</a:t>
            </a:r>
            <a:r>
              <a:rPr lang="en-US" dirty="0"/>
              <a:t>/</a:t>
            </a:r>
            <a:r>
              <a:rPr lang="en-US" dirty="0" err="1">
                <a:solidFill>
                  <a:srgbClr val="FFFF00"/>
                </a:solidFill>
              </a:rPr>
              <a:t>BYWDRUP.p_roles</a:t>
            </a:r>
            <a:r>
              <a:rPr lang="en-US" dirty="0" err="1"/>
              <a:t>?username</a:t>
            </a:r>
            <a:r>
              <a:rPr lang="en-US" dirty="0"/>
              <a:t>=</a:t>
            </a:r>
          </a:p>
          <a:p>
            <a:pPr marL="1371589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Pulls from INTCOMP roles already defined  (GORIROL + GOBTPAC)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Creates “banner_&lt;</a:t>
            </a:r>
            <a:r>
              <a:rPr lang="en-US" dirty="0" err="1"/>
              <a:t>rolename</a:t>
            </a:r>
            <a:r>
              <a:rPr lang="en-US" dirty="0"/>
              <a:t>&gt;” roles in Drupal as needed using Drupal API</a:t>
            </a:r>
          </a:p>
          <a:p>
            <a:pPr marL="1371589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banner_student</a:t>
            </a:r>
            <a:r>
              <a:rPr lang="en-US" dirty="0"/>
              <a:t>, </a:t>
            </a:r>
            <a:r>
              <a:rPr lang="en-US" dirty="0" err="1"/>
              <a:t>banner_faculty</a:t>
            </a:r>
            <a:r>
              <a:rPr lang="en-US" dirty="0"/>
              <a:t>, </a:t>
            </a:r>
            <a:r>
              <a:rPr lang="en-US" dirty="0" err="1"/>
              <a:t>banner_alumni</a:t>
            </a:r>
            <a:r>
              <a:rPr lang="en-US" dirty="0"/>
              <a:t>, </a:t>
            </a:r>
            <a:r>
              <a:rPr lang="en-US" dirty="0" err="1"/>
              <a:t>banner_employee</a:t>
            </a:r>
            <a:r>
              <a:rPr lang="en-US" dirty="0"/>
              <a:t>, etc.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Saves roles to user using Drupal API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~50 lines of PHP for core functionality – without code golfing.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503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3" y="377225"/>
            <a:ext cx="86951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Drupal: Banner Channels Module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8853" y="1191787"/>
            <a:ext cx="103673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Relies on community modules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CTools</a:t>
            </a:r>
            <a:r>
              <a:rPr lang="en-US" dirty="0"/>
              <a:t> (Chaos Tools) and Custom Content Panes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custom panes / “content types” as panel plugins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Fetches XML from same custom PL/SQL package as Roles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DRUP</a:t>
            </a:r>
            <a:r>
              <a:rPr lang="en-US" dirty="0"/>
              <a:t>/</a:t>
            </a:r>
            <a:r>
              <a:rPr lang="en-US" dirty="0" err="1">
                <a:solidFill>
                  <a:srgbClr val="FFFF00"/>
                </a:solidFill>
              </a:rPr>
              <a:t>BYWDRUP.p_chan_grades_list</a:t>
            </a:r>
            <a:r>
              <a:rPr lang="en-US" dirty="0" err="1"/>
              <a:t>?username</a:t>
            </a:r>
            <a:r>
              <a:rPr lang="en-US" dirty="0"/>
              <a:t>=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Which, in turn, can consume existing channel XML</a:t>
            </a:r>
          </a:p>
          <a:p>
            <a:pPr marL="1371589" lvl="2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wtailor.twbcmain.f_main_xml</a:t>
            </a:r>
            <a:r>
              <a:rPr lang="en-US" sz="1400" dirty="0"/>
              <a:t>(</a:t>
            </a:r>
            <a:r>
              <a:rPr lang="en-US" sz="1400" dirty="0" err="1"/>
              <a:t>p_channel_name</a:t>
            </a:r>
            <a:r>
              <a:rPr lang="en-US" sz="1400" dirty="0"/>
              <a:t> =&gt; 'SI_GRADES‘…)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Builds HTML content based on returned XML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Exposes customization options / settings through Drupal API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Allows for extensibility / custom channels</a:t>
            </a:r>
          </a:p>
          <a:p>
            <a:pPr marL="914389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View Holds, Application Status,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35" t="14184" b="53805"/>
          <a:stretch/>
        </p:blipFill>
        <p:spPr>
          <a:xfrm>
            <a:off x="8238836" y="1422696"/>
            <a:ext cx="3500581" cy="487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45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8853" y="377226"/>
            <a:ext cx="1140234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Custom Channels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783" r="3444" b="10023"/>
          <a:stretch/>
        </p:blipFill>
        <p:spPr bwMode="auto">
          <a:xfrm>
            <a:off x="6054328" y="3588227"/>
            <a:ext cx="4687561" cy="30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055" t="46735" r="42895" b="5993"/>
          <a:stretch/>
        </p:blipFill>
        <p:spPr>
          <a:xfrm>
            <a:off x="356490" y="2032522"/>
            <a:ext cx="4358648" cy="333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6748" t="9292" r="20331" b="48687"/>
          <a:stretch/>
        </p:blipFill>
        <p:spPr>
          <a:xfrm>
            <a:off x="5033818" y="234162"/>
            <a:ext cx="6730850" cy="310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5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1" y="1391139"/>
            <a:ext cx="7001948" cy="438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887640" y="840887"/>
            <a:ext cx="5904235" cy="5486400"/>
            <a:chOff x="5214481" y="496111"/>
            <a:chExt cx="6332251" cy="5814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4481" y="496111"/>
              <a:ext cx="6332251" cy="5814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b="4518"/>
            <a:stretch/>
          </p:blipFill>
          <p:spPr>
            <a:xfrm>
              <a:off x="7318213" y="1363151"/>
              <a:ext cx="2458085" cy="418161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75516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8853" y="377226"/>
            <a:ext cx="114023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Adding Channels as Content Panes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36" t="21218" r="37156" b="34084"/>
          <a:stretch/>
        </p:blipFill>
        <p:spPr>
          <a:xfrm>
            <a:off x="2815621" y="1432076"/>
            <a:ext cx="9009071" cy="45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731" t="36364" r="69042" b="50438"/>
          <a:stretch/>
        </p:blipFill>
        <p:spPr>
          <a:xfrm>
            <a:off x="341557" y="2830963"/>
            <a:ext cx="1856698" cy="130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0020" t="37334" r="67615" b="52390"/>
          <a:stretch/>
        </p:blipFill>
        <p:spPr>
          <a:xfrm>
            <a:off x="236017" y="1429968"/>
            <a:ext cx="2209998" cy="110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04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8853" y="377226"/>
            <a:ext cx="1140234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Admin: Layouts, Panels, Panes, and Channels</a:t>
            </a:r>
          </a:p>
          <a:p>
            <a:endParaRPr lang="en-US" sz="3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46" t="7943" r="12226" b="12108"/>
          <a:stretch/>
        </p:blipFill>
        <p:spPr>
          <a:xfrm>
            <a:off x="255347" y="1167283"/>
            <a:ext cx="9154364" cy="485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0040" t="20000" r="59707" b="29966"/>
          <a:stretch/>
        </p:blipFill>
        <p:spPr>
          <a:xfrm>
            <a:off x="8054109" y="2889119"/>
            <a:ext cx="3797091" cy="36502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87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8853" y="377226"/>
            <a:ext cx="1140234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Panel Page Layouts and Themes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43" t="19716" r="53955" b="33333"/>
          <a:stretch/>
        </p:blipFill>
        <p:spPr>
          <a:xfrm>
            <a:off x="448853" y="1435272"/>
            <a:ext cx="5943992" cy="467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376" t="11134" r="17825" b="47252"/>
          <a:stretch/>
        </p:blipFill>
        <p:spPr>
          <a:xfrm>
            <a:off x="6816436" y="1435272"/>
            <a:ext cx="4982721" cy="467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46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Goals Restated / Achieved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49" y="1256933"/>
            <a:ext cx="976100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Reduced Resources Need to Run and Maintain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Reduced Complexity / Unnecessary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Achieved High Concurrency and High Availability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Maintained Banner Roles Functionality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i.e. Content Targeting on Banner Roles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Maintained Banner “Channels”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ADA / Accessibility Compliant (WCAG / Section 508)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Easily Modify Behavior / Extend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Mobile First Experience</a:t>
            </a:r>
          </a:p>
        </p:txBody>
      </p:sp>
    </p:spTree>
    <p:extLst>
      <p:ext uri="{BB962C8B-B14F-4D97-AF65-F5344CB8AC3E}">
        <p14:creationId xmlns:p14="http://schemas.microsoft.com/office/powerpoint/2010/main" val="102590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5196" y="5098635"/>
            <a:ext cx="1336043" cy="80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Redis</a:t>
            </a:r>
            <a:r>
              <a:rPr lang="en-US" sz="1200" dirty="0"/>
              <a:t> Master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1543" y="5105212"/>
            <a:ext cx="1336043" cy="80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Redis</a:t>
            </a:r>
            <a:r>
              <a:rPr lang="en-US" sz="1200" dirty="0"/>
              <a:t> Slave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6878" y="866686"/>
            <a:ext cx="2759911" cy="48295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CAS / Authentication Provider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76336" y="1811404"/>
            <a:ext cx="1101554" cy="2950691"/>
            <a:chOff x="1311104" y="1316511"/>
            <a:chExt cx="1924050" cy="3497219"/>
          </a:xfrm>
        </p:grpSpPr>
        <p:grpSp>
          <p:nvGrpSpPr>
            <p:cNvPr id="12" name="Group 11"/>
            <p:cNvGrpSpPr/>
            <p:nvPr/>
          </p:nvGrpSpPr>
          <p:grpSpPr>
            <a:xfrm>
              <a:off x="1311104" y="1622855"/>
              <a:ext cx="1924050" cy="3190875"/>
              <a:chOff x="2792113" y="1463762"/>
              <a:chExt cx="1924050" cy="319087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792113" y="1463762"/>
                <a:ext cx="1924050" cy="3190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16852" y="1635212"/>
                <a:ext cx="1474573" cy="7689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MariaDB</a:t>
                </a:r>
                <a:br>
                  <a:rPr lang="en-US" sz="1200" dirty="0"/>
                </a:br>
                <a:r>
                  <a:rPr lang="en-US" sz="1000" dirty="0"/>
                  <a:t>(master)</a:t>
                </a:r>
                <a:endParaRPr lang="en-US" sz="12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16852" y="2537254"/>
                <a:ext cx="1474573" cy="6837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Drupal </a:t>
                </a:r>
                <a:br>
                  <a:rPr lang="en-US" sz="1200" dirty="0"/>
                </a:br>
                <a:r>
                  <a:rPr lang="en-US" sz="900" dirty="0"/>
                  <a:t>(Apache + PHP)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16852" y="3354086"/>
                <a:ext cx="1474573" cy="58488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Redis</a:t>
                </a:r>
                <a:r>
                  <a:rPr lang="en-US" sz="1200" dirty="0"/>
                  <a:t> Sentinel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16852" y="4069492"/>
                <a:ext cx="1474573" cy="4448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HAProxy</a:t>
                </a:r>
                <a:endParaRPr lang="en-US" sz="12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472267" y="1316511"/>
              <a:ext cx="1744906" cy="32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Web Node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50426" y="1790972"/>
            <a:ext cx="1101554" cy="2947283"/>
            <a:chOff x="4997537" y="1320549"/>
            <a:chExt cx="1924050" cy="3493181"/>
          </a:xfrm>
        </p:grpSpPr>
        <p:grpSp>
          <p:nvGrpSpPr>
            <p:cNvPr id="13" name="Group 12"/>
            <p:cNvGrpSpPr/>
            <p:nvPr/>
          </p:nvGrpSpPr>
          <p:grpSpPr>
            <a:xfrm>
              <a:off x="4997537" y="1622855"/>
              <a:ext cx="1924050" cy="3190875"/>
              <a:chOff x="2792113" y="1463762"/>
              <a:chExt cx="1924050" cy="31908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792113" y="1463762"/>
                <a:ext cx="1924050" cy="3190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16852" y="1635212"/>
                <a:ext cx="1474573" cy="7689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MariaDB</a:t>
                </a:r>
                <a:br>
                  <a:rPr lang="en-US" sz="1200" dirty="0"/>
                </a:br>
                <a:r>
                  <a:rPr lang="en-US" sz="1000" dirty="0"/>
                  <a:t>(master)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16852" y="2537254"/>
                <a:ext cx="1474573" cy="6837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Drupal </a:t>
                </a:r>
                <a:br>
                  <a:rPr lang="en-US" sz="1200" dirty="0"/>
                </a:br>
                <a:r>
                  <a:rPr lang="en-US" sz="900" dirty="0"/>
                  <a:t>(Apache + PHP)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16852" y="3354086"/>
                <a:ext cx="1474573" cy="58488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Redis</a:t>
                </a:r>
                <a:r>
                  <a:rPr lang="en-US" sz="1200" dirty="0"/>
                  <a:t> Sentinel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16852" y="4069492"/>
                <a:ext cx="1474573" cy="4448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HAProxy</a:t>
                </a:r>
                <a:endParaRPr lang="en-US" sz="12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158700" y="1320549"/>
              <a:ext cx="1744906" cy="32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Web Node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24518" y="1787566"/>
            <a:ext cx="1134542" cy="2950689"/>
            <a:chOff x="8828131" y="1316511"/>
            <a:chExt cx="1981667" cy="3497218"/>
          </a:xfrm>
        </p:grpSpPr>
        <p:grpSp>
          <p:nvGrpSpPr>
            <p:cNvPr id="19" name="Group 18"/>
            <p:cNvGrpSpPr/>
            <p:nvPr/>
          </p:nvGrpSpPr>
          <p:grpSpPr>
            <a:xfrm>
              <a:off x="8828131" y="1622854"/>
              <a:ext cx="1924050" cy="3190875"/>
              <a:chOff x="2792113" y="1463762"/>
              <a:chExt cx="1924050" cy="319087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92113" y="1463762"/>
                <a:ext cx="1924050" cy="3190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16852" y="1635212"/>
                <a:ext cx="1474573" cy="7689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MariaDB</a:t>
                </a:r>
                <a:br>
                  <a:rPr lang="en-US" sz="1200" dirty="0"/>
                </a:br>
                <a:r>
                  <a:rPr lang="en-US" sz="1000" dirty="0"/>
                  <a:t>(master)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016852" y="2537254"/>
                <a:ext cx="1474573" cy="6837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Drupal </a:t>
                </a:r>
                <a:br>
                  <a:rPr lang="en-US" sz="1200" dirty="0"/>
                </a:br>
                <a:r>
                  <a:rPr lang="en-US" sz="900" dirty="0"/>
                  <a:t>(Apache + PHP)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16852" y="3354086"/>
                <a:ext cx="1474573" cy="58488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Redis</a:t>
                </a:r>
                <a:r>
                  <a:rPr lang="en-US" sz="1200" dirty="0"/>
                  <a:t> Sentinel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16852" y="4069492"/>
                <a:ext cx="1474573" cy="4448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HAProxy</a:t>
                </a:r>
                <a:endParaRPr lang="en-US" sz="12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989294" y="1316511"/>
              <a:ext cx="1820504" cy="32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Web Node 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6942" y="1337230"/>
            <a:ext cx="551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Software Stack / Hardware </a:t>
            </a:r>
          </a:p>
          <a:p>
            <a:r>
              <a:rPr lang="en-US" sz="2000" dirty="0"/>
              <a:t>System Components and Configuration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81121" y="420059"/>
            <a:ext cx="7566172" cy="109162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2 Teaser –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323" y="3366446"/>
            <a:ext cx="45143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Software Architecture and Requirements</a:t>
            </a:r>
          </a:p>
          <a:p>
            <a:endParaRPr lang="en-US" sz="1600" dirty="0"/>
          </a:p>
          <a:p>
            <a:r>
              <a:rPr lang="en-US" sz="1600" dirty="0"/>
              <a:t>Configuration</a:t>
            </a:r>
          </a:p>
          <a:p>
            <a:endParaRPr lang="en-US" sz="1600" dirty="0"/>
          </a:p>
          <a:p>
            <a:r>
              <a:rPr lang="en-US" sz="1600" dirty="0"/>
              <a:t>Load Balancing / Scaling</a:t>
            </a:r>
          </a:p>
          <a:p>
            <a:endParaRPr lang="en-US" sz="1600" dirty="0"/>
          </a:p>
          <a:p>
            <a:r>
              <a:rPr lang="en-US" sz="1600" dirty="0"/>
              <a:t>Performance Details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How to do this yourself, or something like it…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And more…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1957" y="2612662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tech and how it all fits together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53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943327"/>
            <a:ext cx="12192000" cy="914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55" y="514245"/>
            <a:ext cx="9582007" cy="1868739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611" y="2525719"/>
            <a:ext cx="7566172" cy="10916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Continued in Part 2 –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w/ Ian Dillon, Lead DBA - ETSU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2647" y="6069514"/>
            <a:ext cx="4657903" cy="79348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</a:rPr>
              <a:t>Albert Holtsclaw</a:t>
            </a:r>
          </a:p>
          <a:p>
            <a:r>
              <a:rPr lang="en-US" sz="1200" dirty="0">
                <a:solidFill>
                  <a:srgbClr val="002060"/>
                </a:solidFill>
              </a:rPr>
              <a:t>holtsclawa@etsu.edu</a:t>
            </a:r>
            <a:b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ETSU_h_123 28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71" y="6069514"/>
            <a:ext cx="3102695" cy="6625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5943327"/>
            <a:ext cx="12192000" cy="0"/>
          </a:xfrm>
          <a:prstGeom prst="line">
            <a:avLst/>
          </a:prstGeom>
          <a:ln w="28575">
            <a:solidFill>
              <a:srgbClr val="FAB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2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Mobile First Demo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358594" y="1023555"/>
            <a:ext cx="5904234" cy="5486400"/>
            <a:chOff x="-1225228" y="831158"/>
            <a:chExt cx="5904234" cy="5486400"/>
          </a:xfrm>
        </p:grpSpPr>
        <p:grpSp>
          <p:nvGrpSpPr>
            <p:cNvPr id="6" name="Group 5"/>
            <p:cNvGrpSpPr/>
            <p:nvPr/>
          </p:nvGrpSpPr>
          <p:grpSpPr>
            <a:xfrm>
              <a:off x="-1225228" y="831158"/>
              <a:ext cx="5904234" cy="5486400"/>
              <a:chOff x="5214481" y="496111"/>
              <a:chExt cx="6332251" cy="5814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481" y="496111"/>
                <a:ext cx="6332251" cy="581452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b="4518"/>
              <a:stretch/>
            </p:blipFill>
            <p:spPr>
              <a:xfrm>
                <a:off x="7318213" y="1363151"/>
                <a:ext cx="2458085" cy="418161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2818"/>
            <a:stretch/>
          </p:blipFill>
          <p:spPr>
            <a:xfrm>
              <a:off x="736306" y="1649271"/>
              <a:ext cx="2291935" cy="394564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569329" y="1023555"/>
            <a:ext cx="5904235" cy="5486400"/>
            <a:chOff x="2526096" y="902758"/>
            <a:chExt cx="5904234" cy="5486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526096" y="902758"/>
              <a:ext cx="5904234" cy="5486400"/>
              <a:chOff x="5214481" y="496111"/>
              <a:chExt cx="6332251" cy="5814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481" y="496111"/>
                <a:ext cx="6332251" cy="581452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b="4518"/>
              <a:stretch/>
            </p:blipFill>
            <p:spPr>
              <a:xfrm>
                <a:off x="7318213" y="1363151"/>
                <a:ext cx="2458085" cy="4181615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b="2965"/>
            <a:stretch/>
          </p:blipFill>
          <p:spPr>
            <a:xfrm>
              <a:off x="4487630" y="1712757"/>
              <a:ext cx="2291935" cy="39537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459225" y="983739"/>
            <a:ext cx="5904235" cy="5486400"/>
            <a:chOff x="3696560" y="928434"/>
            <a:chExt cx="5904234" cy="5486400"/>
          </a:xfrm>
        </p:grpSpPr>
        <p:grpSp>
          <p:nvGrpSpPr>
            <p:cNvPr id="8" name="Group 7"/>
            <p:cNvGrpSpPr/>
            <p:nvPr/>
          </p:nvGrpSpPr>
          <p:grpSpPr>
            <a:xfrm>
              <a:off x="3696560" y="928434"/>
              <a:ext cx="5904234" cy="5486400"/>
              <a:chOff x="5214481" y="496111"/>
              <a:chExt cx="6332251" cy="5814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481" y="496111"/>
                <a:ext cx="6332251" cy="581452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b="4518"/>
              <a:stretch/>
            </p:blipFill>
            <p:spPr>
              <a:xfrm>
                <a:off x="7318213" y="1363151"/>
                <a:ext cx="2458085" cy="418161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b="3164"/>
            <a:stretch/>
          </p:blipFill>
          <p:spPr>
            <a:xfrm>
              <a:off x="5658094" y="1746547"/>
              <a:ext cx="2291935" cy="39456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349121" y="983739"/>
            <a:ext cx="5904235" cy="5486400"/>
            <a:chOff x="6695717" y="300909"/>
            <a:chExt cx="5904234" cy="5486400"/>
          </a:xfrm>
        </p:grpSpPr>
        <p:grpSp>
          <p:nvGrpSpPr>
            <p:cNvPr id="14" name="Group 13"/>
            <p:cNvGrpSpPr/>
            <p:nvPr/>
          </p:nvGrpSpPr>
          <p:grpSpPr>
            <a:xfrm>
              <a:off x="6695717" y="300909"/>
              <a:ext cx="5904234" cy="5486400"/>
              <a:chOff x="5214481" y="496111"/>
              <a:chExt cx="6332251" cy="5814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481" y="496111"/>
                <a:ext cx="6332251" cy="581452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b="4518"/>
              <a:stretch/>
            </p:blipFill>
            <p:spPr>
              <a:xfrm>
                <a:off x="7318213" y="1363151"/>
                <a:ext cx="2458085" cy="4181615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/>
            <a:srcRect b="3830"/>
            <a:stretch/>
          </p:blipFill>
          <p:spPr>
            <a:xfrm>
              <a:off x="8641373" y="1119021"/>
              <a:ext cx="2307814" cy="3945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36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Catalysts for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585" y="1614791"/>
            <a:ext cx="88585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 err="1"/>
              <a:t>Luminis</a:t>
            </a:r>
            <a:r>
              <a:rPr lang="en-US" sz="3200" dirty="0"/>
              <a:t> 4 – End of Life - Dec 31, 2016</a:t>
            </a:r>
          </a:p>
          <a:p>
            <a:endParaRPr lang="en-US" sz="3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Eroding “because we pay for it" argument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Dissatisfaction with </a:t>
            </a:r>
            <a:r>
              <a:rPr lang="en-US" sz="3200" dirty="0" err="1"/>
              <a:t>Luminis</a:t>
            </a:r>
            <a:r>
              <a:rPr lang="en-US" sz="3200" dirty="0"/>
              <a:t> product line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Do we even need a portal?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89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888911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Dissatisfaction / </a:t>
            </a:r>
            <a:r>
              <a:rPr lang="en-US" sz="3600" dirty="0" err="1"/>
              <a:t>Luminis</a:t>
            </a:r>
            <a:r>
              <a:rPr lang="en-US" sz="3600" dirty="0"/>
              <a:t> Concerns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938" y="1346349"/>
            <a:ext cx="951895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Distance/time between source and campus</a:t>
            </a:r>
          </a:p>
          <a:p>
            <a:pPr marL="742932" lvl="1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Jasig</a:t>
            </a:r>
            <a:r>
              <a:rPr lang="en-US" sz="3200" dirty="0"/>
              <a:t> -&gt; </a:t>
            </a:r>
            <a:r>
              <a:rPr lang="en-US" sz="3200" dirty="0" err="1"/>
              <a:t>Ellucian</a:t>
            </a:r>
            <a:r>
              <a:rPr lang="en-US" sz="3200" dirty="0"/>
              <a:t> -&gt; TBR -&gt; Campus</a:t>
            </a:r>
          </a:p>
          <a:p>
            <a:pPr marL="742932" lvl="1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Liferay</a:t>
            </a:r>
            <a:r>
              <a:rPr lang="en-US" sz="3200" dirty="0"/>
              <a:t> -&gt; </a:t>
            </a:r>
            <a:r>
              <a:rPr lang="en-US" sz="3200" dirty="0" err="1"/>
              <a:t>Ellucian</a:t>
            </a:r>
            <a:r>
              <a:rPr lang="en-US" sz="3200" dirty="0"/>
              <a:t> -&gt; TBR -&gt; Campus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Age of Product / Modernization / Mobile First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Size of User Base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Unneeded / Unused features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Technology Stack (Java)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	Complexity, Maintainability, Performance</a:t>
            </a:r>
          </a:p>
        </p:txBody>
      </p:sp>
    </p:spTree>
    <p:extLst>
      <p:ext uri="{BB962C8B-B14F-4D97-AF65-F5344CB8AC3E}">
        <p14:creationId xmlns:p14="http://schemas.microsoft.com/office/powerpoint/2010/main" val="204292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846423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Dissatisfaction / Concerns – </a:t>
            </a:r>
            <a:r>
              <a:rPr lang="en-US" sz="3600" dirty="0" err="1"/>
              <a:t>Lum</a:t>
            </a:r>
            <a:r>
              <a:rPr lang="en-US" sz="3600" dirty="0"/>
              <a:t>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43193" y="1150014"/>
            <a:ext cx="8098127" cy="474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1" t="1" r="32602" b="59858"/>
          <a:stretch/>
        </p:blipFill>
        <p:spPr>
          <a:xfrm>
            <a:off x="6605290" y="4328809"/>
            <a:ext cx="5311095" cy="22568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94966" y="1150013"/>
            <a:ext cx="23246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Not Mobile Friendly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2442" y="3761363"/>
            <a:ext cx="20297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Unused Features</a:t>
            </a:r>
          </a:p>
        </p:txBody>
      </p:sp>
    </p:spTree>
    <p:extLst>
      <p:ext uri="{BB962C8B-B14F-4D97-AF65-F5344CB8AC3E}">
        <p14:creationId xmlns:p14="http://schemas.microsoft.com/office/powerpoint/2010/main" val="13402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The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030" y="1478605"/>
            <a:ext cx="86725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Portal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Luminis</a:t>
            </a:r>
            <a:r>
              <a:rPr lang="en-US" sz="3200" dirty="0"/>
              <a:t> 5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Ellucian</a:t>
            </a:r>
            <a:r>
              <a:rPr lang="en-US" sz="3200" dirty="0"/>
              <a:t> Portal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Custom Portal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Based on existing solution / framework</a:t>
            </a:r>
          </a:p>
        </p:txBody>
      </p:sp>
    </p:spTree>
    <p:extLst>
      <p:ext uri="{BB962C8B-B14F-4D97-AF65-F5344CB8AC3E}">
        <p14:creationId xmlns:p14="http://schemas.microsoft.com/office/powerpoint/2010/main" val="112480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The “No Portal” Option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354" t="9929" r="11754" b="7879"/>
          <a:stretch/>
        </p:blipFill>
        <p:spPr>
          <a:xfrm>
            <a:off x="230305" y="1283854"/>
            <a:ext cx="7768386" cy="529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773" t="54781" r="53560" b="20438"/>
          <a:stretch/>
        </p:blipFill>
        <p:spPr>
          <a:xfrm>
            <a:off x="5264727" y="2410688"/>
            <a:ext cx="5800029" cy="1865747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7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854" y="377226"/>
            <a:ext cx="71904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Project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49" y="1256933"/>
            <a:ext cx="976100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 Resources Need to Run and Maintain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 Complexity / Unnecessary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Achieve High Concurrency and High Availability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Maintain Banner Roles Functionality</a:t>
            </a:r>
          </a:p>
          <a:p>
            <a:pPr marL="914377" lvl="1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i.e. Content Targeting on Banner Roles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Maintain Banner “Channels”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ADA / Accessibility Compliant (WCAG / Section 508)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Easily Modify Behavior / Extend Functionality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Mobile First Experience</a:t>
            </a:r>
          </a:p>
        </p:txBody>
      </p:sp>
    </p:spTree>
    <p:extLst>
      <p:ext uri="{BB962C8B-B14F-4D97-AF65-F5344CB8AC3E}">
        <p14:creationId xmlns:p14="http://schemas.microsoft.com/office/powerpoint/2010/main" val="4499166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718</TotalTime>
  <Words>1142</Words>
  <Application>Microsoft Office PowerPoint</Application>
  <PresentationFormat>Widescreen</PresentationFormat>
  <Paragraphs>296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Slice</vt:lpstr>
      <vt:lpstr>Building an   Agile, Mobile First,   Banner Integrated, and  Highly Available Portal   on Open Source Software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Holtsclaw, Albert</dc:creator>
  <cp:lastModifiedBy>albert holtsclaw</cp:lastModifiedBy>
  <cp:revision>266</cp:revision>
  <dcterms:created xsi:type="dcterms:W3CDTF">2016-06-29T18:20:25Z</dcterms:created>
  <dcterms:modified xsi:type="dcterms:W3CDTF">2016-10-04T00:09:24Z</dcterms:modified>
</cp:coreProperties>
</file>